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260" r:id="rId5"/>
    <p:sldId id="261" r:id="rId6"/>
    <p:sldId id="285" r:id="rId7"/>
    <p:sldId id="277" r:id="rId8"/>
    <p:sldId id="301" r:id="rId9"/>
    <p:sldId id="278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4160"/>
    <p:restoredTop sz="94660"/>
  </p:normalViewPr>
  <p:slideViewPr>
    <p:cSldViewPr showGuides="1">
      <p:cViewPr varScale="1">
        <p:scale>
          <a:sx n="66" d="100"/>
          <a:sy n="66" d="100"/>
        </p:scale>
        <p:origin x="-9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6082" name="页眉占位符 460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en-US" altLang="x-none" sz="1200" dirty="0"/>
          </a:p>
        </p:txBody>
      </p:sp>
      <p:sp>
        <p:nvSpPr>
          <p:cNvPr id="46083" name="日期占位符 460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en-US" altLang="x-none" sz="1200" dirty="0"/>
          </a:p>
        </p:txBody>
      </p:sp>
      <p:sp>
        <p:nvSpPr>
          <p:cNvPr id="46084" name="幻灯片图像占位符 46083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6085" name="文本占位符 4608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x-none" dirty="0"/>
              <a:t>单击此处编辑母版文本样式</a:t>
            </a:r>
            <a:endParaRPr lang="en-US" altLang="x-none" dirty="0"/>
          </a:p>
          <a:p>
            <a:pPr lvl="1"/>
            <a:r>
              <a:rPr lang="en-US" altLang="x-none" dirty="0"/>
              <a:t>第二级</a:t>
            </a:r>
            <a:endParaRPr lang="en-US" altLang="x-none" dirty="0"/>
          </a:p>
          <a:p>
            <a:pPr lvl="2"/>
            <a:r>
              <a:rPr lang="en-US" altLang="x-none" dirty="0"/>
              <a:t>第三级</a:t>
            </a:r>
            <a:endParaRPr lang="en-US" altLang="x-none" dirty="0"/>
          </a:p>
          <a:p>
            <a:pPr lvl="3"/>
            <a:r>
              <a:rPr lang="en-US" altLang="x-none" dirty="0"/>
              <a:t>第四级</a:t>
            </a:r>
            <a:endParaRPr lang="en-US" altLang="x-none" dirty="0"/>
          </a:p>
          <a:p>
            <a:pPr lvl="4"/>
            <a:r>
              <a:rPr lang="en-US" altLang="x-none" dirty="0"/>
              <a:t>第五级</a:t>
            </a:r>
            <a:endParaRPr lang="en-US" altLang="x-none" dirty="0"/>
          </a:p>
        </p:txBody>
      </p:sp>
      <p:sp>
        <p:nvSpPr>
          <p:cNvPr id="46086" name="页脚占位符 460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en-US" altLang="x-none" sz="1200" dirty="0"/>
          </a:p>
        </p:txBody>
      </p:sp>
      <p:sp>
        <p:nvSpPr>
          <p:cNvPr id="46087" name="灯片编号占位符 460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5120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1203" name="文本占位符 5120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幻灯片图像占位符 6656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6563" name="文本占位符 6656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幻灯片图像占位符 5222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2227" name="文本占位符 522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5324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53251" name="文本占位符 5325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2" name="幻灯片图像占位符 6144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1443" name="文本占位符 6144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2466" name="幻灯片图像占位符 62465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2467" name="文本占位符 6246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幻灯片图像占位符 9216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92163" name="文本占位符 9216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63489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3491" name="文本占位符 6349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幻灯片图像占位符 64513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4515" name="文本占位符 6451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幻灯片图像占位符 6553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65539" name="文本占位符 6553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x-none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en-US" altLang="x-none" sz="1200" dirty="0"/>
            </a:fld>
            <a:endParaRPr lang="en-US" altLang="x-none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22" name="组合 30721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组合 30722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矩形 30723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25" name="矩形 30724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30726" name="组合 30725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矩形 30726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728" name="矩形 30727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30729" name="矩形 30728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0" name="矩形 30729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31" name="矩形 30730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0732" name="标题 30731"/>
          <p:cNvSpPr>
            <a:spLocks noGrp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33" name="副标题 3073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30734" name="日期占位符 30733"/>
          <p:cNvSpPr>
            <a:spLocks noGrp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altLang="en-US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30735" name="页脚占位符 30734"/>
          <p:cNvSpPr>
            <a:spLocks noGrp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endParaRPr lang="zh-CN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  <p:sp>
        <p:nvSpPr>
          <p:cNvPr id="30736" name="灯片编号占位符 30735"/>
          <p:cNvSpPr>
            <a:spLocks noGrp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fld id="{9A0DB2DC-4C9A-4742-B13C-FB6460FD3503}" type="slidenum">
              <a:rPr lang="zh-CN" dirty="0">
                <a:solidFill>
                  <a:schemeClr val="bg2"/>
                </a:solidFill>
                <a:latin typeface="Tahoma" panose="020B0604030504040204" pitchFamily="34" charset="0"/>
              </a:rPr>
            </a:fld>
            <a:endParaRPr lang="zh-CN" dirty="0">
              <a:solidFill>
                <a:schemeClr val="bg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1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40009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6612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矩形 29697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699" name="矩形 29698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矩形 29699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矩形 29700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矩形 29701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矩形 29702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矩形 29703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/>
            <a:endParaRPr lang="en-US" altLang="x-none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标题 29704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9706" name="文本占位符 29705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07" name="日期占位符 29706"/>
          <p:cNvSpPr>
            <a:spLocks noGrp="1"/>
          </p:cNvSpPr>
          <p:nvPr>
            <p:ph type="dt" sz="half" idx="2"/>
          </p:nvPr>
        </p:nvSpPr>
        <p:spPr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latin typeface="Tahoma" panose="020B0604030504040204" pitchFamily="34" charset="0"/>
              </a:defRPr>
            </a:lvl1pPr>
          </a:lstStyle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29708" name="页脚占位符 29707"/>
          <p:cNvSpPr>
            <a:spLocks noGrp="1"/>
          </p:cNvSpPr>
          <p:nvPr>
            <p:ph type="ftr" sz="quarter" idx="3"/>
          </p:nvPr>
        </p:nvSpPr>
        <p:spPr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latin typeface="Tahoma" panose="020B0604030504040204" pitchFamily="34" charset="0"/>
              </a:defRPr>
            </a:lvl1pPr>
          </a:lstStyle>
          <a:p>
            <a:pPr lvl="0"/>
            <a:endParaRPr lang="zh-CN" dirty="0"/>
          </a:p>
        </p:txBody>
      </p:sp>
      <p:sp>
        <p:nvSpPr>
          <p:cNvPr id="29709" name="灯片编号占位符 29708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rPr lang="en-US" altLang="zh-CN"/>
              <a:t>The TINY Language</a:t>
            </a:r>
            <a:endParaRPr lang="en-US" altLang="zh-CN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en-US" altLang="zh-CN">
                <a:solidFill>
                  <a:srgbClr val="000000"/>
                </a:solidFill>
              </a:rPr>
              <a:t>Syntax description 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zh-CN">
                <a:solidFill>
                  <a:srgbClr val="000000"/>
                </a:solidFill>
              </a:rPr>
              <a:t>A program is a sequence of statements separated by semicolons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zh-CN">
                <a:solidFill>
                  <a:srgbClr val="000000"/>
                </a:solidFill>
              </a:rPr>
              <a:t>Declarations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None/>
            </a:pPr>
            <a:r>
              <a:rPr lang="en-US" altLang="zh-CN">
                <a:solidFill>
                  <a:srgbClr val="000000"/>
                </a:solidFill>
              </a:rPr>
              <a:t>	No procedures and no declarations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zh-CN">
                <a:solidFill>
                  <a:srgbClr val="000000"/>
                </a:solidFill>
              </a:rPr>
              <a:t>Data Type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lnSpc>
                <a:spcPct val="90000"/>
              </a:lnSpc>
              <a:buNone/>
            </a:pPr>
            <a:r>
              <a:rPr lang="en-US" altLang="zh-CN">
                <a:solidFill>
                  <a:srgbClr val="000000"/>
                </a:solidFill>
              </a:rPr>
              <a:t>	All variables are integer variables, and variables are declared by assigning values to them</a:t>
            </a:r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7650" name="图片 276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" y="228600"/>
            <a:ext cx="8915400" cy="6400800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7651" name="左箭头 27650">
            <a:hlinkClick r:id="rId2" action="ppaction://hlinksldjump"/>
          </p:cNvPr>
          <p:cNvSpPr/>
          <p:nvPr/>
        </p:nvSpPr>
        <p:spPr>
          <a:xfrm>
            <a:off x="304800" y="6172200"/>
            <a:ext cx="533400" cy="304800"/>
          </a:xfrm>
          <a:prstGeom prst="leftArrow">
            <a:avLst>
              <a:gd name="adj1" fmla="val 50000"/>
              <a:gd name="adj2" fmla="val 43750"/>
            </a:avLst>
          </a:prstGeom>
          <a:noFill/>
          <a:ln w="254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文本占位符 6145"/>
          <p:cNvSpPr>
            <a:spLocks noGrp="1"/>
          </p:cNvSpPr>
          <p:nvPr>
            <p:ph type="body" idx="1"/>
          </p:nvPr>
        </p:nvSpPr>
        <p:spPr>
          <a:xfrm>
            <a:off x="533400" y="1981200"/>
            <a:ext cx="8305800" cy="4038600"/>
          </a:xfrm>
          <a:ln/>
        </p:spPr>
        <p:txBody>
          <a:bodyPr/>
          <a:p>
            <a:pPr lvl="1"/>
            <a:r>
              <a:rPr lang="en-US" altLang="zh-CN">
                <a:solidFill>
                  <a:srgbClr val="000000"/>
                </a:solidFill>
              </a:rPr>
              <a:t>Statement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>
                <a:solidFill>
                  <a:srgbClr val="000000"/>
                </a:solidFill>
              </a:rPr>
              <a:t>	Two control statements: if-statement and repeat-statement, read and write statements</a:t>
            </a:r>
            <a:endParaRPr lang="en-US" altLang="zh-CN">
              <a:solidFill>
                <a:srgbClr val="000000"/>
              </a:solidFill>
            </a:endParaRPr>
          </a:p>
          <a:p>
            <a:pPr lvl="1"/>
            <a:r>
              <a:rPr lang="en-US" altLang="zh-CN">
                <a:solidFill>
                  <a:srgbClr val="000000"/>
                </a:solidFill>
              </a:rPr>
              <a:t>Expression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>
                <a:solidFill>
                  <a:srgbClr val="000000"/>
                </a:solidFill>
              </a:rPr>
              <a:t>	Boolean and integer arithmetic expressions</a:t>
            </a:r>
            <a:endParaRPr lang="en-US" altLang="zh-CN">
              <a:solidFill>
                <a:srgbClr val="000000"/>
              </a:solidFill>
            </a:endParaRPr>
          </a:p>
          <a:p>
            <a:pPr lvl="1"/>
            <a:r>
              <a:rPr lang="en-US" altLang="zh-CN">
                <a:solidFill>
                  <a:srgbClr val="000000"/>
                </a:solidFill>
              </a:rPr>
              <a:t>Comment</a:t>
            </a:r>
            <a:endParaRPr lang="en-US" altLang="zh-CN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>
                <a:solidFill>
                  <a:srgbClr val="000000"/>
                </a:solidFill>
              </a:rPr>
              <a:t>	Comments are allowed within curly bracket</a:t>
            </a:r>
            <a:endParaRPr lang="en-US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文本占位符 7169"/>
          <p:cNvSpPr>
            <a:spLocks noGrp="1"/>
          </p:cNvSpPr>
          <p:nvPr>
            <p:ph type="body" idx="1"/>
          </p:nvPr>
        </p:nvSpPr>
        <p:spPr>
          <a:xfrm>
            <a:off x="533400" y="1066800"/>
            <a:ext cx="8305800" cy="5410200"/>
          </a:xfrm>
          <a:ln/>
        </p:spPr>
        <p:txBody>
          <a:bodyPr/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{sample program in TINY language- computes factorial}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read x;  { input an integer }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if 0&lt;x then  { don’t compute if x&lt;=0 }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fact:=1;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repeat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	fact := fact*x;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	x := x-1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until x=0;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write fact{output factorial of x}</a:t>
            </a:r>
            <a:endParaRPr lang="en-US" altLang="zh-CN" sz="2800">
              <a:solidFill>
                <a:srgbClr val="000000"/>
              </a:solidFill>
            </a:endParaRPr>
          </a:p>
          <a:p>
            <a:pPr marL="457200" indent="-457200"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end</a:t>
            </a:r>
            <a:endParaRPr lang="en-US" altLang="zh-CN" sz="2800">
              <a:solidFill>
                <a:srgbClr val="000000"/>
              </a:solidFill>
            </a:endParaRPr>
          </a:p>
        </p:txBody>
      </p:sp>
      <p:sp>
        <p:nvSpPr>
          <p:cNvPr id="7171" name="矩形 7170"/>
          <p:cNvSpPr/>
          <p:nvPr/>
        </p:nvSpPr>
        <p:spPr>
          <a:xfrm>
            <a:off x="442913" y="381000"/>
            <a:ext cx="1524000" cy="519113"/>
          </a:xfrm>
          <a:prstGeom prst="rect">
            <a:avLst/>
          </a:prstGeom>
          <a:noFill/>
          <a:ln w="25400">
            <a:noFill/>
          </a:ln>
        </p:spPr>
        <p:txBody>
          <a:bodyPr wrap="none" lIns="90000" tIns="46800" rIns="90000" bIns="46800" anchor="t">
            <a:spAutoFit/>
          </a:bodyPr>
          <a:p>
            <a:pPr lvl="0"/>
            <a:r>
              <a:rPr lang="en-US" altLang="zh-CN" sz="2800" b="1">
                <a:solidFill>
                  <a:srgbClr val="000000"/>
                </a:solidFill>
                <a:latin typeface="Times New Roman" panose="02020603050405020304" charset="0"/>
                <a:ea typeface="宋体" panose="02010600030101010101" pitchFamily="2" charset="-122"/>
              </a:rPr>
              <a:t>Example</a:t>
            </a:r>
            <a:endParaRPr lang="en-US" altLang="zh-CN" sz="2800" b="1">
              <a:solidFill>
                <a:srgbClr val="000000"/>
              </a:solidFill>
              <a:latin typeface="Times New Roman" panose="020206030504050203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标题 34817"/>
          <p:cNvSpPr>
            <a:spLocks noGrp="1"/>
          </p:cNvSpPr>
          <p:nvPr>
            <p:ph type="title"/>
          </p:nvPr>
        </p:nvSpPr>
        <p:spPr>
          <a:xfrm>
            <a:off x="762000" y="2514600"/>
            <a:ext cx="7793038" cy="1143000"/>
          </a:xfrm>
          <a:ln/>
        </p:spPr>
        <p:txBody>
          <a:bodyPr anchor="b"/>
          <a:p>
            <a:r>
              <a:rPr lang="en-US" altLang="zh-CN" sz="4000"/>
              <a:t>  Syntax of the TINY Language</a:t>
            </a:r>
            <a:endParaRPr lang="en-US" altLang="zh-CN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315200" cy="1143000"/>
          </a:xfrm>
          <a:ln/>
        </p:spPr>
        <p:txBody>
          <a:bodyPr anchor="b"/>
          <a:p>
            <a:r>
              <a:rPr lang="en-US" altLang="zh-CN" sz="3200"/>
              <a:t>A Context-Free Grammar for TINY</a:t>
            </a:r>
            <a:endParaRPr lang="en-US" altLang="zh-CN" sz="3200"/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8229600" cy="4572000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rgbClr val="3333FF"/>
                </a:solidFill>
              </a:rPr>
              <a:t>program	</a:t>
            </a:r>
            <a:r>
              <a:rPr lang="en-US" altLang="zh-CN" sz="2800" err="1"/>
              <a:t>-&gt; stmt-seq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 err="1">
                <a:solidFill>
                  <a:srgbClr val="3333FF"/>
                </a:solidFill>
              </a:rPr>
              <a:t>stmt-&gt;seq</a:t>
            </a:r>
            <a:r>
              <a:rPr lang="en-US" altLang="zh-CN" sz="2800">
                <a:solidFill>
                  <a:srgbClr val="3333FF"/>
                </a:solidFill>
              </a:rPr>
              <a:t>	</a:t>
            </a:r>
            <a:r>
              <a:rPr lang="en-US" altLang="zh-CN" sz="2800" err="1"/>
              <a:t>-&gt; stmt-seq</a:t>
            </a:r>
            <a:r>
              <a:rPr lang="en-US" altLang="zh-CN" sz="2800"/>
              <a:t>;stmt | stmt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rgbClr val="3333FF"/>
                </a:solidFill>
              </a:rPr>
              <a:t>stmt		</a:t>
            </a:r>
            <a:r>
              <a:rPr lang="en-US" altLang="zh-CN" sz="2800"/>
              <a:t>-&gt; if-stmt|repeat-stmt|assign-			    stmt|read-stmt | write-stmt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chemeClr val="folHlink"/>
                </a:solidFill>
              </a:rPr>
              <a:t>if-stmt</a:t>
            </a:r>
            <a:r>
              <a:rPr lang="en-US" altLang="zh-CN" sz="2800" err="1"/>
              <a:t> 	-&gt;if exp then stmt-seq</a:t>
            </a:r>
            <a:r>
              <a:rPr lang="en-US" altLang="zh-CN" sz="2800"/>
              <a:t> end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 err="1"/>
              <a:t>		     | if exp then stmt-seq else stmt-seq</a:t>
            </a:r>
            <a:r>
              <a:rPr lang="en-US" altLang="zh-CN" sz="2800"/>
              <a:t> end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chemeClr val="folHlink"/>
                </a:solidFill>
              </a:rPr>
              <a:t>repeat-stmt</a:t>
            </a:r>
            <a:r>
              <a:rPr lang="en-US" altLang="zh-CN" sz="2800" err="1"/>
              <a:t>-&gt;repeat stmt-seq</a:t>
            </a:r>
            <a:r>
              <a:rPr lang="en-US" altLang="zh-CN" sz="2800"/>
              <a:t> until exp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chemeClr val="folHlink"/>
                </a:solidFill>
              </a:rPr>
              <a:t>assign-stmt</a:t>
            </a:r>
            <a:r>
              <a:rPr lang="en-US" altLang="zh-CN" sz="2800"/>
              <a:t>-&gt; id:= exp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chemeClr val="folHlink"/>
                </a:solidFill>
              </a:rPr>
              <a:t>read-stmt</a:t>
            </a:r>
            <a:r>
              <a:rPr lang="en-US" altLang="zh-CN" sz="2800"/>
              <a:t> 	-&gt; read id</a:t>
            </a:r>
            <a:endParaRPr lang="en-US" altLang="zh-CN" sz="2800"/>
          </a:p>
          <a:p>
            <a:pPr>
              <a:lnSpc>
                <a:spcPct val="80000"/>
              </a:lnSpc>
              <a:buNone/>
            </a:pPr>
            <a:r>
              <a:rPr lang="en-US" altLang="zh-CN" sz="2800">
                <a:solidFill>
                  <a:schemeClr val="folHlink"/>
                </a:solidFill>
              </a:rPr>
              <a:t>write-stmt</a:t>
            </a:r>
            <a:r>
              <a:rPr lang="en-US" altLang="zh-CN" sz="2800"/>
              <a:t> 	-&gt; write exp</a:t>
            </a:r>
            <a:endParaRPr lang="en-US" altLang="zh-CN"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标题 91137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endParaRPr lang="en-US" altLang="x-none" dirty="0"/>
          </a:p>
        </p:txBody>
      </p:sp>
      <p:sp>
        <p:nvSpPr>
          <p:cNvPr id="91139" name="文本占位符 9113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>
                <a:solidFill>
                  <a:srgbClr val="3333FF"/>
                </a:solidFill>
              </a:rPr>
              <a:t>exp		</a:t>
            </a:r>
            <a:r>
              <a:rPr lang="en-US" altLang="zh-CN" err="1"/>
              <a:t>-&gt; simp-exp cop simp-exp 			    |simp</a:t>
            </a:r>
            <a:r>
              <a:rPr lang="en-US" altLang="zh-CN"/>
              <a:t>-exp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3333FF"/>
                </a:solidFill>
              </a:rPr>
              <a:t>cop		</a:t>
            </a:r>
            <a:r>
              <a:rPr lang="en-US" altLang="zh-CN"/>
              <a:t>-&gt; &lt; | =</a:t>
            </a:r>
            <a:endParaRPr lang="en-US" altLang="zh-CN"/>
          </a:p>
          <a:p>
            <a:pPr>
              <a:buNone/>
            </a:pPr>
            <a:r>
              <a:rPr lang="en-US" altLang="zh-CN" err="1">
                <a:solidFill>
                  <a:srgbClr val="3333FF"/>
                </a:solidFill>
              </a:rPr>
              <a:t>simp</a:t>
            </a:r>
            <a:r>
              <a:rPr lang="en-US" altLang="zh-CN">
                <a:solidFill>
                  <a:srgbClr val="3333FF"/>
                </a:solidFill>
              </a:rPr>
              <a:t>-exp	</a:t>
            </a:r>
            <a:r>
              <a:rPr lang="en-US" altLang="zh-CN" err="1"/>
              <a:t>-&gt; simp-exp addop</a:t>
            </a:r>
            <a:r>
              <a:rPr lang="en-US" altLang="zh-CN"/>
              <a:t> term |term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3333FF"/>
                </a:solidFill>
              </a:rPr>
              <a:t>term		</a:t>
            </a:r>
            <a:r>
              <a:rPr lang="en-US" altLang="zh-CN" err="1"/>
              <a:t>-&gt; term mulop</a:t>
            </a:r>
            <a:r>
              <a:rPr lang="en-US" altLang="zh-CN"/>
              <a:t> factor | factor</a:t>
            </a:r>
            <a:endParaRPr lang="en-US" altLang="zh-CN"/>
          </a:p>
          <a:p>
            <a:pPr>
              <a:buNone/>
            </a:pPr>
            <a:r>
              <a:rPr lang="en-US" altLang="zh-CN">
                <a:solidFill>
                  <a:srgbClr val="3333FF"/>
                </a:solidFill>
              </a:rPr>
              <a:t>factor	</a:t>
            </a:r>
            <a:r>
              <a:rPr lang="en-US" altLang="x-none" dirty="0"/>
              <a:t>-&gt; (exp) |num |id</a:t>
            </a:r>
            <a:endParaRPr lang="en-US" altLang="x-none" dirty="0"/>
          </a:p>
          <a:p>
            <a:pPr>
              <a:buNone/>
            </a:pPr>
            <a:r>
              <a:rPr lang="en-US" altLang="zh-CN">
                <a:solidFill>
                  <a:srgbClr val="3333FF"/>
                </a:solidFill>
                <a:sym typeface="+mn-ea"/>
              </a:rPr>
              <a:t>addop  	</a:t>
            </a:r>
            <a:r>
              <a:rPr lang="en-US" altLang="zh-CN">
                <a:sym typeface="+mn-ea"/>
              </a:rPr>
              <a:t>-&gt; +|-</a:t>
            </a:r>
            <a:endParaRPr lang="en-US" altLang="zh-CN">
              <a:sym typeface="+mn-ea"/>
            </a:endParaRPr>
          </a:p>
          <a:p>
            <a:pPr>
              <a:buNone/>
            </a:pPr>
            <a:r>
              <a:rPr lang="en-US" altLang="zh-CN">
                <a:solidFill>
                  <a:srgbClr val="3333FF"/>
                </a:solidFill>
                <a:sym typeface="+mn-ea"/>
              </a:rPr>
              <a:t>mulop 	</a:t>
            </a:r>
            <a:r>
              <a:rPr lang="en-US" altLang="zh-CN">
                <a:sym typeface="+mn-ea"/>
              </a:rPr>
              <a:t>-&gt; *|/</a:t>
            </a:r>
            <a:endParaRPr lang="en-US" altLang="x-non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xfrm>
            <a:off x="1219200" y="685800"/>
            <a:ext cx="7239000" cy="838200"/>
          </a:xfrm>
          <a:ln/>
        </p:spPr>
        <p:txBody>
          <a:bodyPr anchor="b"/>
          <a:p>
            <a:r>
              <a:rPr lang="en-US" altLang="zh-CN" sz="3200"/>
              <a:t>Syntax Tree Structure for the TINY Compiler</a:t>
            </a:r>
            <a:endParaRPr lang="en-US" altLang="zh-CN" sz="3200"/>
          </a:p>
        </p:txBody>
      </p:sp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>
          <a:xfrm>
            <a:off x="685800" y="1866900"/>
            <a:ext cx="7543800" cy="952500"/>
          </a:xfrm>
          <a:ln/>
        </p:spPr>
        <p:txBody>
          <a:bodyPr/>
          <a:p>
            <a:pPr marL="609600" indent="-609600">
              <a:lnSpc>
                <a:spcPct val="90000"/>
              </a:lnSpc>
              <a:buNone/>
            </a:pPr>
            <a:r>
              <a:rPr lang="en-US" altLang="zh-CN" sz="2800"/>
              <a:t>Basic syntax tree structures</a:t>
            </a:r>
            <a:endParaRPr lang="en-US" altLang="zh-CN" sz="2800"/>
          </a:p>
          <a:p>
            <a:pPr marL="609600" indent="-609600">
              <a:lnSpc>
                <a:spcPct val="90000"/>
              </a:lnSpc>
              <a:buNone/>
            </a:pPr>
            <a:r>
              <a:rPr lang="en-US" altLang="zh-CN" sz="2800"/>
              <a:t>1 A sequence of statements</a:t>
            </a:r>
            <a:endParaRPr lang="en-US" altLang="zh-CN" sz="2800"/>
          </a:p>
        </p:txBody>
      </p:sp>
      <p:pic>
        <p:nvPicPr>
          <p:cNvPr id="24580" name="图片 2457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2828925"/>
            <a:ext cx="6743700" cy="1362075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4581" name="文本框 24580"/>
          <p:cNvSpPr txBox="1"/>
          <p:nvPr/>
        </p:nvSpPr>
        <p:spPr>
          <a:xfrm>
            <a:off x="533400" y="4114800"/>
            <a:ext cx="6781800" cy="4762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2 An if-statement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4582" name="图片 245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4648200"/>
            <a:ext cx="3429000" cy="2057400"/>
          </a:xfrm>
          <a:prstGeom prst="rect">
            <a:avLst/>
          </a:prstGeom>
          <a:noFill/>
          <a:ln w="2540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文本框 25601"/>
          <p:cNvSpPr txBox="1"/>
          <p:nvPr/>
        </p:nvSpPr>
        <p:spPr>
          <a:xfrm>
            <a:off x="457200" y="209550"/>
            <a:ext cx="3886200" cy="4762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3 A repeat-statement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603" name="图片 25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38250" y="762000"/>
            <a:ext cx="2571750" cy="1990725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5604" name="文本框 25603"/>
          <p:cNvSpPr txBox="1"/>
          <p:nvPr/>
        </p:nvSpPr>
        <p:spPr>
          <a:xfrm>
            <a:off x="4800600" y="228600"/>
            <a:ext cx="4114800" cy="4762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4 An assign-statement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605" name="图片 2560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400" y="762000"/>
            <a:ext cx="1600200" cy="1905000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5606" name="文本框 25605"/>
          <p:cNvSpPr txBox="1"/>
          <p:nvPr/>
        </p:nvSpPr>
        <p:spPr>
          <a:xfrm>
            <a:off x="609600" y="2971800"/>
            <a:ext cx="4114800" cy="4762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5 A write-statement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607" name="图片 2560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657600"/>
            <a:ext cx="1438275" cy="1981200"/>
          </a:xfrm>
          <a:prstGeom prst="rect">
            <a:avLst/>
          </a:prstGeom>
          <a:noFill/>
          <a:ln w="25400">
            <a:noFill/>
          </a:ln>
        </p:spPr>
      </p:pic>
      <p:sp>
        <p:nvSpPr>
          <p:cNvPr id="25608" name="文本框 25607"/>
          <p:cNvSpPr txBox="1"/>
          <p:nvPr/>
        </p:nvSpPr>
        <p:spPr>
          <a:xfrm>
            <a:off x="4572000" y="3048000"/>
            <a:ext cx="4572000" cy="476250"/>
          </a:xfrm>
          <a:prstGeom prst="rect">
            <a:avLst/>
          </a:prstGeom>
          <a:noFill/>
          <a:ln w="25400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90000"/>
              </a:lnSpc>
              <a:spcBef>
                <a:spcPct val="50000"/>
              </a:spcBef>
              <a:buClr>
                <a:schemeClr val="accent2"/>
              </a:buClr>
              <a:buFont typeface="Monotype Sorts" pitchFamily="2" charset="2"/>
              <a:buNone/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6 An operator-expression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5609" name="图片 2560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3581400"/>
            <a:ext cx="3048000" cy="2085975"/>
          </a:xfrm>
          <a:prstGeom prst="rect">
            <a:avLst/>
          </a:prstGeom>
          <a:noFill/>
          <a:ln w="2540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7" name="文本占位符 26626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8178800" cy="51054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{sample program in TINY language- computes factorial}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read x;{input an integer}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if 0&lt;x then {don’t compute if x&lt;=0}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fact:=1;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repeat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	fact:=fact*x;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	x:=x-1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until x=0;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	write fact{output factorial of x}</a:t>
            </a:r>
            <a:endParaRPr lang="en-US" altLang="zh-CN" sz="280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altLang="zh-CN" sz="2800">
                <a:solidFill>
                  <a:srgbClr val="000000"/>
                </a:solidFill>
              </a:rPr>
              <a:t>end</a:t>
            </a:r>
            <a:endParaRPr lang="en-US" altLang="zh-CN" sz="2800"/>
          </a:p>
        </p:txBody>
      </p:sp>
      <p:sp>
        <p:nvSpPr>
          <p:cNvPr id="26628" name="右箭头 26627">
            <a:hlinkClick r:id="rId1" action="ppaction://hlinksldjump"/>
          </p:cNvPr>
          <p:cNvSpPr/>
          <p:nvPr/>
        </p:nvSpPr>
        <p:spPr>
          <a:xfrm>
            <a:off x="8229600" y="6324600"/>
            <a:ext cx="381000" cy="228600"/>
          </a:xfrm>
          <a:prstGeom prst="rightArrow">
            <a:avLst>
              <a:gd name="adj1" fmla="val 50000"/>
              <a:gd name="adj2" fmla="val 41666"/>
            </a:avLst>
          </a:prstGeom>
          <a:noFill/>
          <a:ln w="25400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0"/>
      </a:accent5>
      <a:accent6>
        <a:srgbClr val="E5B900"/>
      </a:accent6>
      <a:hlink>
        <a:srgbClr val="FF0000"/>
      </a:hlink>
      <a:folHlink>
        <a:srgbClr val="3333CC"/>
      </a:folHlink>
    </a:clrScheme>
    <a:fontScheme name="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FFFFFF"/>
        </a:dk1>
        <a:lt1>
          <a:srgbClr val="000000"/>
        </a:lt1>
        <a:dk2>
          <a:srgbClr val="DDDDDD"/>
        </a:dk2>
        <a:lt2>
          <a:srgbClr val="969696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CDCDC"/>
        </a:accent4>
        <a:accent5>
          <a:srgbClr val="AAEFD0"/>
        </a:accent5>
        <a:accent6>
          <a:srgbClr val="2D2DB7"/>
        </a:accent6>
        <a:hlink>
          <a:srgbClr val="FF5050"/>
        </a:hlink>
        <a:folHlink>
          <a:srgbClr val="FFCF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0"/>
        </a:accent5>
        <a:accent6>
          <a:srgbClr val="E5B900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2F2F2"/>
        </a:accent5>
        <a:accent6>
          <a:srgbClr val="727272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CC"/>
        </a:dk2>
        <a:lt2>
          <a:srgbClr val="000094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CDCDC"/>
        </a:accent4>
        <a:accent5>
          <a:srgbClr val="ADC8FF"/>
        </a:accent5>
        <a:accent6>
          <a:srgbClr val="8900E5"/>
        </a:accent6>
        <a:hlink>
          <a:srgbClr val="FF33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CCA"/>
        </a:accent5>
        <a:accent6>
          <a:srgbClr val="4345A2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AAB82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5"/>
        </a:accent5>
        <a:accent6>
          <a:srgbClr val="ACACAC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Designs\Blends.pot</Template>
  <TotalTime>0</TotalTime>
  <Words>1607</Words>
  <Application>WPS 演示</Application>
  <PresentationFormat>屏幕显示</PresentationFormat>
  <Paragraphs>77</Paragraphs>
  <Slides>10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Tahoma</vt:lpstr>
      <vt:lpstr>Monotype Sorts</vt:lpstr>
      <vt:lpstr>微软雅黑</vt:lpstr>
      <vt:lpstr>Wingdings</vt:lpstr>
      <vt:lpstr>Blends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华南理工大学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 The TINY Sample Language and Compiler</dc:title>
  <dc:creator>刘欣欣</dc:creator>
  <cp:lastModifiedBy>Administrator</cp:lastModifiedBy>
  <cp:revision>125</cp:revision>
  <dcterms:created xsi:type="dcterms:W3CDTF">2006-09-05T10:34:30Z</dcterms:created>
  <dcterms:modified xsi:type="dcterms:W3CDTF">2017-04-25T10:02:09Z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